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10287000" cy="18288000"/>
  <p:embeddedFontLst>
    <p:embeddedFont>
      <p:font typeface="Noto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gwHc3CnpgNWzcIPI4oeZg/PMgH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otoSans-bold.fntdata"/><Relationship Id="rId23" Type="http://schemas.openxmlformats.org/officeDocument/2006/relationships/font" Target="fonts/Noto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otoSans-boldItalic.fntdata"/><Relationship Id="rId25" Type="http://schemas.openxmlformats.org/officeDocument/2006/relationships/font" Target="fonts/NotoSans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4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6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8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14.png"/><Relationship Id="rId5" Type="http://schemas.openxmlformats.org/officeDocument/2006/relationships/image" Target="../media/image53.png"/><Relationship Id="rId6" Type="http://schemas.openxmlformats.org/officeDocument/2006/relationships/image" Target="../media/image7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61.png"/><Relationship Id="rId6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54.png"/><Relationship Id="rId13" Type="http://schemas.openxmlformats.org/officeDocument/2006/relationships/image" Target="../media/image68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64.png"/><Relationship Id="rId14" Type="http://schemas.openxmlformats.org/officeDocument/2006/relationships/image" Target="../media/image70.jpg"/><Relationship Id="rId5" Type="http://schemas.openxmlformats.org/officeDocument/2006/relationships/image" Target="../media/image66.png"/><Relationship Id="rId6" Type="http://schemas.openxmlformats.org/officeDocument/2006/relationships/image" Target="../media/image69.png"/><Relationship Id="rId7" Type="http://schemas.openxmlformats.org/officeDocument/2006/relationships/image" Target="../media/image63.png"/><Relationship Id="rId8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2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8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8.png"/><Relationship Id="rId4" Type="http://schemas.openxmlformats.org/officeDocument/2006/relationships/image" Target="../media/image14.png"/><Relationship Id="rId5" Type="http://schemas.openxmlformats.org/officeDocument/2006/relationships/image" Target="../media/image81.png"/><Relationship Id="rId6" Type="http://schemas.openxmlformats.org/officeDocument/2006/relationships/image" Target="../media/image77.png"/><Relationship Id="rId7" Type="http://schemas.openxmlformats.org/officeDocument/2006/relationships/image" Target="../media/image7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76.png"/><Relationship Id="rId5" Type="http://schemas.openxmlformats.org/officeDocument/2006/relationships/image" Target="../media/image14.png"/><Relationship Id="rId6" Type="http://schemas.openxmlformats.org/officeDocument/2006/relationships/image" Target="../media/image80.png"/><Relationship Id="rId7" Type="http://schemas.openxmlformats.org/officeDocument/2006/relationships/image" Target="../media/image8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11" Type="http://schemas.openxmlformats.org/officeDocument/2006/relationships/image" Target="../media/image27.png"/><Relationship Id="rId10" Type="http://schemas.openxmlformats.org/officeDocument/2006/relationships/image" Target="../media/image15.png"/><Relationship Id="rId12" Type="http://schemas.openxmlformats.org/officeDocument/2006/relationships/image" Target="../media/image17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Relationship Id="rId7" Type="http://schemas.openxmlformats.org/officeDocument/2006/relationships/image" Target="../media/image47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51.png"/><Relationship Id="rId6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9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46.png"/><Relationship Id="rId8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D0B9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9472" y="2220352"/>
            <a:ext cx="7118256" cy="711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5630" y="1789717"/>
            <a:ext cx="8068803" cy="806880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4622234" y="4996023"/>
            <a:ext cx="904353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6600" u="none" cap="none" strike="noStrike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가뭄예측 프로그램</a:t>
            </a:r>
            <a:endParaRPr b="1" i="0" sz="6600" u="none" cap="none" strike="noStrike">
              <a:solidFill>
                <a:srgbClr val="5141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2006525" y="5813705"/>
            <a:ext cx="72877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대한민국 제1의 곡창지대 </a:t>
            </a:r>
            <a:r>
              <a:rPr b="1" i="0" lang="ko-KR" sz="36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호남지방</a:t>
            </a:r>
            <a:r>
              <a:rPr b="1" i="0" lang="ko-K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을 중심으로  </a:t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8362673" y="6166611"/>
            <a:ext cx="7287704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AI 13기 CP1  15조 </a:t>
            </a:r>
            <a:endParaRPr b="1" sz="2500">
              <a:solidFill>
                <a:srgbClr val="5141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     우지윤 , 조승준 조여진, 한종준</a:t>
            </a:r>
            <a:endParaRPr b="1" sz="2000">
              <a:solidFill>
                <a:srgbClr val="4F6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"/>
          <p:cNvGrpSpPr/>
          <p:nvPr/>
        </p:nvGrpSpPr>
        <p:grpSpPr>
          <a:xfrm>
            <a:off x="533400" y="428480"/>
            <a:ext cx="17752314" cy="547137"/>
            <a:chOff x="533400" y="428480"/>
            <a:chExt cx="17752314" cy="547137"/>
          </a:xfrm>
        </p:grpSpPr>
        <p:pic>
          <p:nvPicPr>
            <p:cNvPr id="94" name="Google Shape;94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"/>
            <p:cNvSpPr txBox="1"/>
            <p:nvPr/>
          </p:nvSpPr>
          <p:spPr>
            <a:xfrm>
              <a:off x="533400" y="428480"/>
              <a:ext cx="92072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2022 AI13기 CP1 15조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11582400" y="482761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2022. 09.14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 txBox="1"/>
          <p:nvPr/>
        </p:nvSpPr>
        <p:spPr>
          <a:xfrm>
            <a:off x="10517843" y="4591173"/>
            <a:ext cx="17235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머신러닝기반</a:t>
            </a:r>
            <a:endParaRPr b="1" sz="2000">
              <a:solidFill>
                <a:srgbClr val="4F6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, 벡터그래픽, 명함이(가) 표시된 사진&#10;&#10;자동 생성된 설명" id="98" name="Google Shape;9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01040" y="2145406"/>
            <a:ext cx="3098675" cy="30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-1263535" y="1789717"/>
            <a:ext cx="7148754" cy="7123354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"/>
          <p:cNvSpPr txBox="1"/>
          <p:nvPr/>
        </p:nvSpPr>
        <p:spPr>
          <a:xfrm>
            <a:off x="5516001" y="410170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2960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0"/>
          <p:cNvSpPr txBox="1"/>
          <p:nvPr/>
        </p:nvSpPr>
        <p:spPr>
          <a:xfrm>
            <a:off x="-632360" y="351033"/>
            <a:ext cx="5268508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rgbClr val="8FD1B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1333500"/>
            <a:ext cx="12407686" cy="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0"/>
          <p:cNvSpPr txBox="1"/>
          <p:nvPr/>
        </p:nvSpPr>
        <p:spPr>
          <a:xfrm>
            <a:off x="15392400" y="964168"/>
            <a:ext cx="3352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데이터 출처 및 수집방법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"/>
          <p:cNvSpPr txBox="1"/>
          <p:nvPr/>
        </p:nvSpPr>
        <p:spPr>
          <a:xfrm>
            <a:off x="6089871" y="1481722"/>
            <a:ext cx="228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웹크롤링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"/>
          <p:cNvSpPr txBox="1"/>
          <p:nvPr/>
        </p:nvSpPr>
        <p:spPr>
          <a:xfrm>
            <a:off x="5516001" y="9559052"/>
            <a:ext cx="108204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https://data.kma.go.kr/data/gaw/selectSpiRltmList.do?pgmNo=734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이(가) 표시된 사진&#10;&#10;자동 생성된 설명" id="295" name="Google Shape;29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6001" y="2793423"/>
            <a:ext cx="5719741" cy="53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0"/>
          <p:cNvSpPr txBox="1"/>
          <p:nvPr/>
        </p:nvSpPr>
        <p:spPr>
          <a:xfrm>
            <a:off x="5516001" y="8174973"/>
            <a:ext cx="2332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SPI를 통한 가뭄지수</a:t>
            </a:r>
            <a:endParaRPr/>
          </a:p>
        </p:txBody>
      </p:sp>
      <p:pic>
        <p:nvPicPr>
          <p:cNvPr descr="텍스트이(가) 표시된 사진&#10;&#10;자동 생성된 설명" id="297" name="Google Shape;29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31643" y="2856706"/>
            <a:ext cx="6607757" cy="45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0"/>
          <p:cNvSpPr txBox="1"/>
          <p:nvPr/>
        </p:nvSpPr>
        <p:spPr>
          <a:xfrm>
            <a:off x="12954000" y="8359639"/>
            <a:ext cx="411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1991 -2017 26년간의 날씨정보 </a:t>
            </a:r>
            <a:endParaRPr/>
          </a:p>
        </p:txBody>
      </p:sp>
      <p:sp>
        <p:nvSpPr>
          <p:cNvPr id="299" name="Google Shape;299;p10"/>
          <p:cNvSpPr txBox="1"/>
          <p:nvPr/>
        </p:nvSpPr>
        <p:spPr>
          <a:xfrm>
            <a:off x="11495700" y="9528275"/>
            <a:ext cx="13487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https://colab.research.google.com/drive/1TRc42SQ50udkHbm3Cfto20MBDsJN3f_3?hl=ko#scrollTo=rHVdsE8Pf1ju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 txBox="1"/>
          <p:nvPr/>
        </p:nvSpPr>
        <p:spPr>
          <a:xfrm>
            <a:off x="16002001" y="9897606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한종준, 조승준</a:t>
            </a:r>
            <a:endParaRPr b="1" sz="16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90500"/>
            <a:ext cx="18285714" cy="4266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11"/>
          <p:cNvGrpSpPr/>
          <p:nvPr/>
        </p:nvGrpSpPr>
        <p:grpSpPr>
          <a:xfrm>
            <a:off x="566810" y="554049"/>
            <a:ext cx="17506318" cy="923330"/>
            <a:chOff x="770431" y="329286"/>
            <a:chExt cx="17506318" cy="923330"/>
          </a:xfrm>
        </p:grpSpPr>
        <p:pic>
          <p:nvPicPr>
            <p:cNvPr id="307" name="Google Shape;307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0431" y="1117204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11"/>
            <p:cNvSpPr txBox="1"/>
            <p:nvPr/>
          </p:nvSpPr>
          <p:spPr>
            <a:xfrm>
              <a:off x="770431" y="329286"/>
              <a:ext cx="6312487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4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데이터 수집</a:t>
              </a:r>
              <a:endParaRPr b="1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1"/>
            <p:cNvSpPr txBox="1"/>
            <p:nvPr/>
          </p:nvSpPr>
          <p:spPr>
            <a:xfrm>
              <a:off x="11893384" y="673673"/>
              <a:ext cx="631248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4F6128"/>
                  </a:solidFill>
                  <a:latin typeface="Calibri"/>
                  <a:ea typeface="Calibri"/>
                  <a:cs typeface="Calibri"/>
                  <a:sym typeface="Calibri"/>
                </a:rPr>
                <a:t>데이터 정보</a:t>
              </a:r>
              <a:endParaRPr b="1" sz="20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텍스트이(가) 표시된 사진&#10;&#10;자동 생성된 설명" id="310" name="Google Shape;31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2006481"/>
            <a:ext cx="12115800" cy="77264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311" name="Google Shape;31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14595" y="2372670"/>
            <a:ext cx="6679209" cy="670739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1"/>
          <p:cNvSpPr txBox="1"/>
          <p:nvPr/>
        </p:nvSpPr>
        <p:spPr>
          <a:xfrm>
            <a:off x="11689763" y="9379368"/>
            <a:ext cx="6019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광주 광역시를 포함한 호남지방 13개 지역</a:t>
            </a:r>
            <a:endParaRPr/>
          </a:p>
        </p:txBody>
      </p:sp>
      <p:sp>
        <p:nvSpPr>
          <p:cNvPr id="313" name="Google Shape;313;p11"/>
          <p:cNvSpPr txBox="1"/>
          <p:nvPr/>
        </p:nvSpPr>
        <p:spPr>
          <a:xfrm>
            <a:off x="14554200" y="1843620"/>
            <a:ext cx="1981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선정지역</a:t>
            </a:r>
            <a:endParaRPr/>
          </a:p>
        </p:txBody>
      </p:sp>
      <p:sp>
        <p:nvSpPr>
          <p:cNvPr id="314" name="Google Shape;314;p11"/>
          <p:cNvSpPr txBox="1"/>
          <p:nvPr/>
        </p:nvSpPr>
        <p:spPr>
          <a:xfrm>
            <a:off x="16002001" y="9897606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한종준, 조승준</a:t>
            </a:r>
            <a:endParaRPr b="1" sz="16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"/>
          <p:cNvSpPr txBox="1"/>
          <p:nvPr/>
        </p:nvSpPr>
        <p:spPr>
          <a:xfrm>
            <a:off x="5516001" y="410170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2960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2"/>
          <p:cNvSpPr txBox="1"/>
          <p:nvPr/>
        </p:nvSpPr>
        <p:spPr>
          <a:xfrm>
            <a:off x="-632360" y="351033"/>
            <a:ext cx="5268508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rgbClr val="8FD1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1333500"/>
            <a:ext cx="12407686" cy="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2"/>
          <p:cNvSpPr txBox="1"/>
          <p:nvPr/>
        </p:nvSpPr>
        <p:spPr>
          <a:xfrm>
            <a:off x="16002001" y="9897606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한종준, 조승준</a:t>
            </a:r>
            <a:endParaRPr b="1" sz="16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이(가) 표시된 사진&#10;&#10;자동 생성된 설명" id="324" name="Google Shape;32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3800" y="1924050"/>
            <a:ext cx="8280400" cy="6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4500" y="3384550"/>
            <a:ext cx="4699000" cy="35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8850" y="-113622"/>
            <a:ext cx="13156864" cy="10512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14"/>
          <p:cNvGrpSpPr/>
          <p:nvPr/>
        </p:nvGrpSpPr>
        <p:grpSpPr>
          <a:xfrm>
            <a:off x="760349" y="466039"/>
            <a:ext cx="17525365" cy="692822"/>
            <a:chOff x="760349" y="466039"/>
            <a:chExt cx="17525365" cy="692822"/>
          </a:xfrm>
        </p:grpSpPr>
        <p:pic>
          <p:nvPicPr>
            <p:cNvPr id="333" name="Google Shape;333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14"/>
            <p:cNvSpPr txBox="1"/>
            <p:nvPr/>
          </p:nvSpPr>
          <p:spPr>
            <a:xfrm>
              <a:off x="760349" y="466039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모델링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4"/>
            <p:cNvSpPr txBox="1"/>
            <p:nvPr/>
          </p:nvSpPr>
          <p:spPr>
            <a:xfrm>
              <a:off x="11922540" y="512530"/>
              <a:ext cx="631248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북한인권에 관하여</a:t>
              </a:r>
              <a:endParaRPr sz="18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14"/>
          <p:cNvSpPr txBox="1"/>
          <p:nvPr/>
        </p:nvSpPr>
        <p:spPr>
          <a:xfrm>
            <a:off x="742733" y="1348790"/>
            <a:ext cx="595595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버락 오바마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(1961~      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" name="Google Shape;337;p14"/>
          <p:cNvGrpSpPr/>
          <p:nvPr/>
        </p:nvGrpSpPr>
        <p:grpSpPr>
          <a:xfrm>
            <a:off x="10071875" y="2253924"/>
            <a:ext cx="9331779" cy="2204783"/>
            <a:chOff x="10071875" y="2253924"/>
            <a:chExt cx="9331779" cy="2204783"/>
          </a:xfrm>
        </p:grpSpPr>
        <p:pic>
          <p:nvPicPr>
            <p:cNvPr id="338" name="Google Shape;338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189815" y="2387972"/>
              <a:ext cx="6316986" cy="194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14"/>
            <p:cNvSpPr txBox="1"/>
            <p:nvPr/>
          </p:nvSpPr>
          <p:spPr>
            <a:xfrm>
              <a:off x="12308367" y="3349014"/>
              <a:ext cx="7095287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탈북자를 중심으로한 청문회를 통한 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북한 인권문제 지속적인 언급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4"/>
            <p:cNvSpPr txBox="1"/>
            <p:nvPr/>
          </p:nvSpPr>
          <p:spPr>
            <a:xfrm>
              <a:off x="12790742" y="2519412"/>
              <a:ext cx="5582283" cy="569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여론조성의 전략</a:t>
              </a:r>
              <a:endParaRPr sz="3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1" name="Google Shape;341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71875" y="2253924"/>
              <a:ext cx="2204783" cy="22047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14"/>
            <p:cNvSpPr txBox="1"/>
            <p:nvPr/>
          </p:nvSpPr>
          <p:spPr>
            <a:xfrm>
              <a:off x="10246497" y="2899183"/>
              <a:ext cx="1855538" cy="1371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4"/>
          <p:cNvGrpSpPr/>
          <p:nvPr/>
        </p:nvGrpSpPr>
        <p:grpSpPr>
          <a:xfrm>
            <a:off x="7933628" y="5885887"/>
            <a:ext cx="1966987" cy="64824"/>
            <a:chOff x="7933628" y="5885887"/>
            <a:chExt cx="1966987" cy="64824"/>
          </a:xfrm>
        </p:grpSpPr>
        <p:pic>
          <p:nvPicPr>
            <p:cNvPr id="344" name="Google Shape;344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33628" y="5886839"/>
              <a:ext cx="1860023" cy="62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35791" y="5885887"/>
              <a:ext cx="64824" cy="648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14"/>
          <p:cNvGrpSpPr/>
          <p:nvPr/>
        </p:nvGrpSpPr>
        <p:grpSpPr>
          <a:xfrm>
            <a:off x="7512358" y="7420928"/>
            <a:ext cx="2388257" cy="1091768"/>
            <a:chOff x="7512358" y="7420928"/>
            <a:chExt cx="2388257" cy="1091768"/>
          </a:xfrm>
        </p:grpSpPr>
        <p:pic>
          <p:nvPicPr>
            <p:cNvPr id="347" name="Google Shape;347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552381" y="8448823"/>
              <a:ext cx="1241270" cy="62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35791" y="8447872"/>
              <a:ext cx="64824" cy="6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2700000">
              <a:off x="7321848" y="7925352"/>
              <a:ext cx="1452789" cy="629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14"/>
          <p:cNvGrpSpPr/>
          <p:nvPr/>
        </p:nvGrpSpPr>
        <p:grpSpPr>
          <a:xfrm>
            <a:off x="7512358" y="3352711"/>
            <a:ext cx="2388257" cy="1091769"/>
            <a:chOff x="7512358" y="3352711"/>
            <a:chExt cx="2388257" cy="1091769"/>
          </a:xfrm>
        </p:grpSpPr>
        <p:pic>
          <p:nvPicPr>
            <p:cNvPr id="351" name="Google Shape;351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552381" y="3353663"/>
              <a:ext cx="1241270" cy="62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1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835791" y="3352711"/>
              <a:ext cx="64824" cy="6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1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-2700000">
              <a:off x="7321848" y="3877134"/>
              <a:ext cx="1452789" cy="629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14"/>
          <p:cNvGrpSpPr/>
          <p:nvPr/>
        </p:nvGrpSpPr>
        <p:grpSpPr>
          <a:xfrm>
            <a:off x="10071875" y="4827902"/>
            <a:ext cx="9257890" cy="2204783"/>
            <a:chOff x="10071875" y="4827902"/>
            <a:chExt cx="9257890" cy="2204783"/>
          </a:xfrm>
        </p:grpSpPr>
        <p:pic>
          <p:nvPicPr>
            <p:cNvPr id="355" name="Google Shape;355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189815" y="4961950"/>
              <a:ext cx="6316986" cy="194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14"/>
            <p:cNvSpPr txBox="1"/>
            <p:nvPr/>
          </p:nvSpPr>
          <p:spPr>
            <a:xfrm>
              <a:off x="12234478" y="5978687"/>
              <a:ext cx="7095287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인신매매, 종교자유, 자유와 민주주의 증진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보고서 등을 발표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4"/>
            <p:cNvSpPr txBox="1"/>
            <p:nvPr/>
          </p:nvSpPr>
          <p:spPr>
            <a:xfrm>
              <a:off x="12681773" y="5224097"/>
              <a:ext cx="55822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각종 인권보고서를 통한 북한인권 상황 공개</a:t>
              </a:r>
              <a:endParaRPr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8" name="Google Shape;358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71875" y="4827902"/>
              <a:ext cx="2204783" cy="22047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14"/>
            <p:cNvSpPr txBox="1"/>
            <p:nvPr/>
          </p:nvSpPr>
          <p:spPr>
            <a:xfrm>
              <a:off x="10246458" y="5473162"/>
              <a:ext cx="1855538" cy="1514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14"/>
          <p:cNvGrpSpPr/>
          <p:nvPr/>
        </p:nvGrpSpPr>
        <p:grpSpPr>
          <a:xfrm>
            <a:off x="10071875" y="7401880"/>
            <a:ext cx="9385327" cy="2204783"/>
            <a:chOff x="10071875" y="7401880"/>
            <a:chExt cx="9385327" cy="2204783"/>
          </a:xfrm>
        </p:grpSpPr>
        <p:pic>
          <p:nvPicPr>
            <p:cNvPr id="361" name="Google Shape;361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189815" y="7535928"/>
              <a:ext cx="6316986" cy="194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14"/>
            <p:cNvSpPr txBox="1"/>
            <p:nvPr/>
          </p:nvSpPr>
          <p:spPr>
            <a:xfrm>
              <a:off x="12361915" y="8366895"/>
              <a:ext cx="7095287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2003년부터 유엔인권위, 총회에서 결의안 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제택의 주요 제안국으로 참여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4"/>
            <p:cNvSpPr txBox="1"/>
            <p:nvPr/>
          </p:nvSpPr>
          <p:spPr>
            <a:xfrm>
              <a:off x="12490044" y="7721131"/>
              <a:ext cx="5582283" cy="569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1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유엔인권레짐을 통한 개입</a:t>
              </a:r>
              <a:endParaRPr sz="3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4" name="Google Shape;364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71875" y="7401880"/>
              <a:ext cx="2204783" cy="22047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14"/>
            <p:cNvSpPr txBox="1"/>
            <p:nvPr/>
          </p:nvSpPr>
          <p:spPr>
            <a:xfrm>
              <a:off x="10246458" y="8047143"/>
              <a:ext cx="1855538" cy="1514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14"/>
          <p:cNvSpPr/>
          <p:nvPr/>
        </p:nvSpPr>
        <p:spPr>
          <a:xfrm>
            <a:off x="1779317" y="2899183"/>
            <a:ext cx="5891132" cy="6408826"/>
          </a:xfrm>
          <a:prstGeom prst="ellipse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4"/>
          <p:cNvSpPr txBox="1"/>
          <p:nvPr/>
        </p:nvSpPr>
        <p:spPr>
          <a:xfrm>
            <a:off x="5416126" y="9709259"/>
            <a:ext cx="139875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임상순. (2012). 미국의 북한인권문제에 대한 관여와 북한의 대응 오바마 1기 행정부 기간을 중심으로. 북한학연구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실외, 돌이(가) 표시된 사진&#10;&#10;자동 생성된 설명" id="372" name="Google Shape;3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68"/>
            <a:ext cx="517333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5"/>
          <p:cNvSpPr txBox="1"/>
          <p:nvPr/>
        </p:nvSpPr>
        <p:spPr>
          <a:xfrm>
            <a:off x="-427240" y="166121"/>
            <a:ext cx="5268508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rgbClr val="8FD1BE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1333500"/>
            <a:ext cx="12407686" cy="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5"/>
          <p:cNvSpPr txBox="1"/>
          <p:nvPr/>
        </p:nvSpPr>
        <p:spPr>
          <a:xfrm>
            <a:off x="16279458" y="9919276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우지윤</a:t>
            </a:r>
            <a:endParaRPr/>
          </a:p>
        </p:txBody>
      </p:sp>
      <p:sp>
        <p:nvSpPr>
          <p:cNvPr id="376" name="Google Shape;376;p15"/>
          <p:cNvSpPr txBox="1"/>
          <p:nvPr/>
        </p:nvSpPr>
        <p:spPr>
          <a:xfrm>
            <a:off x="6172200" y="410170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웹페이지 제작 및 배포 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5"/>
          <p:cNvSpPr txBox="1"/>
          <p:nvPr/>
        </p:nvSpPr>
        <p:spPr>
          <a:xfrm>
            <a:off x="7315200" y="3162300"/>
            <a:ext cx="66294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이곳에 뭘썻는데 어떻게 했는지 간단한게만 소개 부탁드려요 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대충 적어주시면 제가 정리 다시 하겠씁미다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F7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731" y="-175990"/>
            <a:ext cx="18285714" cy="905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665" y="1471641"/>
            <a:ext cx="17506318" cy="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6"/>
          <p:cNvSpPr txBox="1"/>
          <p:nvPr/>
        </p:nvSpPr>
        <p:spPr>
          <a:xfrm>
            <a:off x="710665" y="480433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웹페이지를 통한 가뭄예측 서비스 시연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8205" y="1537542"/>
            <a:ext cx="11335395" cy="800290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6"/>
          <p:cNvSpPr/>
          <p:nvPr/>
        </p:nvSpPr>
        <p:spPr>
          <a:xfrm>
            <a:off x="-68731" y="1692005"/>
            <a:ext cx="7148754" cy="7123354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6"/>
          <p:cNvSpPr txBox="1"/>
          <p:nvPr/>
        </p:nvSpPr>
        <p:spPr>
          <a:xfrm>
            <a:off x="8449468" y="4747344"/>
            <a:ext cx="762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https://drought-info.herokuapp.com</a:t>
            </a:r>
            <a:endParaRPr/>
          </a:p>
        </p:txBody>
      </p:sp>
      <p:sp>
        <p:nvSpPr>
          <p:cNvPr id="389" name="Google Shape;389;p16"/>
          <p:cNvSpPr txBox="1"/>
          <p:nvPr/>
        </p:nvSpPr>
        <p:spPr>
          <a:xfrm>
            <a:off x="16279458" y="9919276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우지윤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F7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164"/>
            <a:ext cx="18285714" cy="5164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17"/>
          <p:cNvGrpSpPr/>
          <p:nvPr/>
        </p:nvGrpSpPr>
        <p:grpSpPr>
          <a:xfrm>
            <a:off x="779396" y="509000"/>
            <a:ext cx="17506318" cy="9592165"/>
            <a:chOff x="779396" y="509000"/>
            <a:chExt cx="17506318" cy="9592165"/>
          </a:xfrm>
        </p:grpSpPr>
        <p:pic>
          <p:nvPicPr>
            <p:cNvPr id="396" name="Google Shape;396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7"/>
            <p:cNvSpPr txBox="1"/>
            <p:nvPr/>
          </p:nvSpPr>
          <p:spPr>
            <a:xfrm>
              <a:off x="801167" y="509000"/>
              <a:ext cx="631248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이곳에 웹페이지 시연한 간단한 사진 넣기</a:t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7"/>
            <p:cNvSpPr txBox="1"/>
            <p:nvPr/>
          </p:nvSpPr>
          <p:spPr>
            <a:xfrm>
              <a:off x="1447800" y="9454834"/>
              <a:ext cx="631248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이거는 그냥  예시</a:t>
              </a:r>
              <a:endParaRPr sz="36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9" name="Google Shape;39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2110045"/>
            <a:ext cx="5711967" cy="679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3654" y="1923708"/>
            <a:ext cx="6963699" cy="493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01600" y="5543573"/>
            <a:ext cx="5213779" cy="313438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7"/>
          <p:cNvSpPr txBox="1"/>
          <p:nvPr/>
        </p:nvSpPr>
        <p:spPr>
          <a:xfrm>
            <a:off x="16306800" y="9783442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우지윤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7C9E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5018" y="2002850"/>
            <a:ext cx="7118256" cy="711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7710" y="2002850"/>
            <a:ext cx="7118256" cy="711825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2"/>
          <p:cNvSpPr txBox="1"/>
          <p:nvPr/>
        </p:nvSpPr>
        <p:spPr>
          <a:xfrm>
            <a:off x="4841267" y="4949388"/>
            <a:ext cx="6352386" cy="1599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22"/>
          <p:cNvGrpSpPr/>
          <p:nvPr/>
        </p:nvGrpSpPr>
        <p:grpSpPr>
          <a:xfrm>
            <a:off x="769872" y="466039"/>
            <a:ext cx="17515842" cy="509578"/>
            <a:chOff x="769872" y="466039"/>
            <a:chExt cx="17515842" cy="509578"/>
          </a:xfrm>
        </p:grpSpPr>
        <p:pic>
          <p:nvPicPr>
            <p:cNvPr id="411" name="Google Shape;411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22"/>
            <p:cNvSpPr txBox="1"/>
            <p:nvPr/>
          </p:nvSpPr>
          <p:spPr>
            <a:xfrm>
              <a:off x="769872" y="466039"/>
              <a:ext cx="92072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경상대학과 남북한관계론 2학기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2"/>
            <p:cNvSpPr txBox="1"/>
            <p:nvPr/>
          </p:nvSpPr>
          <p:spPr>
            <a:xfrm>
              <a:off x="11182409" y="466039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2020.11.30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4" name="Google Shape;41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791805" y="2002850"/>
            <a:ext cx="7123354" cy="712335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2"/>
          <p:cNvSpPr/>
          <p:nvPr/>
        </p:nvSpPr>
        <p:spPr>
          <a:xfrm>
            <a:off x="-2817205" y="2014081"/>
            <a:ext cx="7148754" cy="7123354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F7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"/>
          <p:cNvGrpSpPr/>
          <p:nvPr/>
        </p:nvGrpSpPr>
        <p:grpSpPr>
          <a:xfrm>
            <a:off x="2209800" y="1289389"/>
            <a:ext cx="12444730" cy="10147058"/>
            <a:chOff x="5139013" y="1259742"/>
            <a:chExt cx="12444730" cy="10147058"/>
          </a:xfrm>
        </p:grpSpPr>
        <p:sp>
          <p:nvSpPr>
            <p:cNvPr id="105" name="Google Shape;105;p2"/>
            <p:cNvSpPr txBox="1"/>
            <p:nvPr/>
          </p:nvSpPr>
          <p:spPr>
            <a:xfrm>
              <a:off x="14113043" y="2083705"/>
              <a:ext cx="347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5139013" y="5159336"/>
              <a:ext cx="5498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7" name="Google Shape;107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666500" y="6316158"/>
              <a:ext cx="10147058" cy="34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2"/>
          <p:cNvGrpSpPr/>
          <p:nvPr/>
        </p:nvGrpSpPr>
        <p:grpSpPr>
          <a:xfrm>
            <a:off x="7968334" y="1242628"/>
            <a:ext cx="5611622" cy="10147058"/>
            <a:chOff x="9402154" y="1259742"/>
            <a:chExt cx="5611622" cy="10147058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9782915" y="2083705"/>
              <a:ext cx="3185989" cy="1919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500">
                  <a:solidFill>
                    <a:srgbClr val="C7C9E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9515543" y="3385894"/>
              <a:ext cx="5498232" cy="661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7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모델의</a:t>
              </a:r>
              <a:endParaRPr sz="37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4345737" y="6316158"/>
              <a:ext cx="10147058" cy="34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2;p2"/>
          <p:cNvGrpSpPr/>
          <p:nvPr/>
        </p:nvGrpSpPr>
        <p:grpSpPr>
          <a:xfrm>
            <a:off x="760349" y="1259741"/>
            <a:ext cx="10234703" cy="10147059"/>
            <a:chOff x="760349" y="1259741"/>
            <a:chExt cx="10234703" cy="10147059"/>
          </a:xfrm>
        </p:grpSpPr>
        <p:sp>
          <p:nvSpPr>
            <p:cNvPr id="113" name="Google Shape;113;p2"/>
            <p:cNvSpPr txBox="1"/>
            <p:nvPr/>
          </p:nvSpPr>
          <p:spPr>
            <a:xfrm>
              <a:off x="1131777" y="2083706"/>
              <a:ext cx="3185989" cy="14856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500">
                  <a:solidFill>
                    <a:srgbClr val="B4D0B9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5496820" y="3716754"/>
              <a:ext cx="5498232" cy="661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7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모델링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1131777" y="1259741"/>
              <a:ext cx="4007236" cy="5028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INDEX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-4296068" y="6316158"/>
              <a:ext cx="10147058" cy="3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2"/>
          <p:cNvSpPr txBox="1"/>
          <p:nvPr/>
        </p:nvSpPr>
        <p:spPr>
          <a:xfrm>
            <a:off x="5462151" y="2083705"/>
            <a:ext cx="3185989" cy="1919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>
                <a:solidFill>
                  <a:srgbClr val="D6C7B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780582" y="3539003"/>
            <a:ext cx="549823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주제 선정이유</a:t>
            </a:r>
            <a:endParaRPr sz="2800">
              <a:solidFill>
                <a:srgbClr val="5141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- 왜 가뭄예측프로그램인지 </a:t>
            </a:r>
            <a:endParaRPr sz="2800">
              <a:solidFill>
                <a:srgbClr val="5141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- 왜 호남지방인지</a:t>
            </a:r>
            <a:endParaRPr sz="2800">
              <a:solidFill>
                <a:srgbClr val="5141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363032" y="6316157"/>
            <a:ext cx="10147058" cy="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F7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985714" y="-3638418"/>
            <a:ext cx="2314286" cy="18324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>
            <a:off x="760349" y="466039"/>
            <a:ext cx="17525365" cy="509578"/>
            <a:chOff x="760349" y="466039"/>
            <a:chExt cx="17525365" cy="509578"/>
          </a:xfrm>
        </p:grpSpPr>
        <p:pic>
          <p:nvPicPr>
            <p:cNvPr id="126" name="Google Shape;12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3"/>
            <p:cNvSpPr txBox="1"/>
            <p:nvPr/>
          </p:nvSpPr>
          <p:spPr>
            <a:xfrm>
              <a:off x="760349" y="466039"/>
              <a:ext cx="631248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76923C"/>
                  </a:solidFill>
                  <a:latin typeface="Arial"/>
                  <a:ea typeface="Arial"/>
                  <a:cs typeface="Arial"/>
                  <a:sym typeface="Arial"/>
                </a:rPr>
                <a:t>개발과정</a:t>
              </a:r>
              <a:endParaRPr b="1" sz="24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309682" y="3665186"/>
            <a:ext cx="5233881" cy="5841941"/>
            <a:chOff x="309682" y="3665186"/>
            <a:chExt cx="5233881" cy="5841941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6213" y="3665186"/>
              <a:ext cx="3747820" cy="40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942" y="3994184"/>
              <a:ext cx="3100362" cy="3100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3"/>
            <p:cNvSpPr txBox="1"/>
            <p:nvPr/>
          </p:nvSpPr>
          <p:spPr>
            <a:xfrm>
              <a:off x="587160" y="4930467"/>
              <a:ext cx="4502925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담당자 : 한종준</a:t>
              </a:r>
              <a:endPara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2218165" y="4300000"/>
              <a:ext cx="1223917" cy="685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D6C7BD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" name="Google Shape;13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493104" y="5285375"/>
              <a:ext cx="2725942" cy="162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3"/>
            <p:cNvSpPr txBox="1"/>
            <p:nvPr/>
          </p:nvSpPr>
          <p:spPr>
            <a:xfrm>
              <a:off x="309682" y="7937467"/>
              <a:ext cx="5233881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기상청 자료포탈에서 </a:t>
              </a:r>
              <a:endParaRPr b="1" sz="3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웹크롤링을 통한 자료 수집</a:t>
              </a:r>
              <a:endParaRPr b="1" sz="3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및  PostgreSQL 에 저장</a:t>
              </a:r>
              <a:endPara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5151862" y="3331853"/>
            <a:ext cx="3866770" cy="4098200"/>
            <a:chOff x="5151862" y="3331853"/>
            <a:chExt cx="3866770" cy="4098200"/>
          </a:xfrm>
        </p:grpSpPr>
        <p:grpSp>
          <p:nvGrpSpPr>
            <p:cNvPr id="136" name="Google Shape;136;p3"/>
            <p:cNvGrpSpPr/>
            <p:nvPr/>
          </p:nvGrpSpPr>
          <p:grpSpPr>
            <a:xfrm>
              <a:off x="5219834" y="3331853"/>
              <a:ext cx="3747820" cy="4098200"/>
              <a:chOff x="5219834" y="3331853"/>
              <a:chExt cx="3747820" cy="4098200"/>
            </a:xfrm>
          </p:grpSpPr>
          <p:pic>
            <p:nvPicPr>
              <p:cNvPr id="137" name="Google Shape;137;p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10800000">
                <a:off x="5219834" y="3331853"/>
                <a:ext cx="3747820" cy="4098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543563" y="3994184"/>
                <a:ext cx="3100362" cy="310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9" name="Google Shape;139;p3"/>
            <p:cNvSpPr txBox="1"/>
            <p:nvPr/>
          </p:nvSpPr>
          <p:spPr>
            <a:xfrm>
              <a:off x="6473290" y="4300000"/>
              <a:ext cx="1223917" cy="7571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B4D0B9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5748227" y="5523810"/>
              <a:ext cx="2725942" cy="162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3"/>
            <p:cNvSpPr txBox="1"/>
            <p:nvPr/>
          </p:nvSpPr>
          <p:spPr>
            <a:xfrm>
              <a:off x="5151862" y="5800000"/>
              <a:ext cx="38667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9105894" y="3665186"/>
            <a:ext cx="4502925" cy="4098200"/>
            <a:chOff x="9105894" y="3665186"/>
            <a:chExt cx="4502925" cy="4098200"/>
          </a:xfrm>
        </p:grpSpPr>
        <p:grpSp>
          <p:nvGrpSpPr>
            <p:cNvPr id="143" name="Google Shape;143;p3"/>
            <p:cNvGrpSpPr/>
            <p:nvPr/>
          </p:nvGrpSpPr>
          <p:grpSpPr>
            <a:xfrm>
              <a:off x="9483455" y="3665186"/>
              <a:ext cx="3747820" cy="4098200"/>
              <a:chOff x="9483455" y="3665186"/>
              <a:chExt cx="3747820" cy="4098200"/>
            </a:xfrm>
          </p:grpSpPr>
          <p:pic>
            <p:nvPicPr>
              <p:cNvPr id="144" name="Google Shape;144;p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483455" y="3665186"/>
                <a:ext cx="3747820" cy="4098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807184" y="3994184"/>
                <a:ext cx="3100362" cy="310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6" name="Google Shape;146;p3"/>
            <p:cNvSpPr txBox="1"/>
            <p:nvPr/>
          </p:nvSpPr>
          <p:spPr>
            <a:xfrm>
              <a:off x="9105894" y="4930467"/>
              <a:ext cx="4502925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담당자 :  조여진 </a:t>
              </a:r>
              <a:endPara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10736871" y="4300000"/>
              <a:ext cx="1223917" cy="7571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8FD1BE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8" name="Google Shape;148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0011848" y="5523810"/>
              <a:ext cx="2725942" cy="162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3"/>
          <p:cNvGrpSpPr/>
          <p:nvPr/>
        </p:nvGrpSpPr>
        <p:grpSpPr>
          <a:xfrm>
            <a:off x="13679062" y="3331853"/>
            <a:ext cx="3866770" cy="4098200"/>
            <a:chOff x="13679062" y="3331853"/>
            <a:chExt cx="3866770" cy="4098200"/>
          </a:xfrm>
        </p:grpSpPr>
        <p:grpSp>
          <p:nvGrpSpPr>
            <p:cNvPr id="150" name="Google Shape;150;p3"/>
            <p:cNvGrpSpPr/>
            <p:nvPr/>
          </p:nvGrpSpPr>
          <p:grpSpPr>
            <a:xfrm>
              <a:off x="13747076" y="3331853"/>
              <a:ext cx="3747820" cy="4098200"/>
              <a:chOff x="13747076" y="3331853"/>
              <a:chExt cx="3747820" cy="4098200"/>
            </a:xfrm>
          </p:grpSpPr>
          <p:pic>
            <p:nvPicPr>
              <p:cNvPr id="151" name="Google Shape;151;p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 rot="10800000">
                <a:off x="13747076" y="3331853"/>
                <a:ext cx="3747820" cy="4098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4070805" y="3994184"/>
                <a:ext cx="3100362" cy="310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3" name="Google Shape;153;p3"/>
            <p:cNvSpPr txBox="1"/>
            <p:nvPr/>
          </p:nvSpPr>
          <p:spPr>
            <a:xfrm>
              <a:off x="15000490" y="4300000"/>
              <a:ext cx="1223917" cy="7571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C7C9E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4" name="Google Shape;154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4275469" y="5523810"/>
              <a:ext cx="2725942" cy="162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3"/>
            <p:cNvSpPr txBox="1"/>
            <p:nvPr/>
          </p:nvSpPr>
          <p:spPr>
            <a:xfrm>
              <a:off x="13679062" y="5800000"/>
              <a:ext cx="38667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텍스트이(가) 표시된 사진&#10;&#10;자동 생성된 설명" id="156" name="Google Shape;156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96755" y="5471285"/>
            <a:ext cx="1918637" cy="7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2710" y="6272438"/>
            <a:ext cx="1732517" cy="80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"/>
          <p:cNvSpPr txBox="1"/>
          <p:nvPr/>
        </p:nvSpPr>
        <p:spPr>
          <a:xfrm>
            <a:off x="4892355" y="5104548"/>
            <a:ext cx="4502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담당자 : 한종준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10458699" y="4944274"/>
            <a:ext cx="1035948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담당자 :  우지윤 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4118275" y="1888506"/>
            <a:ext cx="5233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514149"/>
                </a:solidFill>
              </a:rPr>
              <a:t>SPI지수를</a:t>
            </a:r>
            <a:r>
              <a:rPr b="1" lang="ko-KR" sz="3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 통한 가뭄 예측 모델 생성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12907546" y="2603375"/>
            <a:ext cx="523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서비스 배포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8836924" y="8061291"/>
            <a:ext cx="52338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Tableau 를 통해 Dash Board 생성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/>
        </p:nvSpPr>
        <p:spPr>
          <a:xfrm>
            <a:off x="5268508" y="253553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2960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/>
        </p:nvSpPr>
        <p:spPr>
          <a:xfrm>
            <a:off x="-609600" y="285613"/>
            <a:ext cx="5268508" cy="3428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rgbClr val="8FD1B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1333500"/>
            <a:ext cx="12407686" cy="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200" y="5568228"/>
            <a:ext cx="6019800" cy="471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8508" y="1682027"/>
            <a:ext cx="5571596" cy="388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11508" y="1366450"/>
            <a:ext cx="6362092" cy="401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테이블이(가) 표시된 사진&#10;&#10;자동 생성된 설명" id="174" name="Google Shape;17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27587" y="59824"/>
            <a:ext cx="1543122" cy="258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0000" y="5382399"/>
            <a:ext cx="6230833" cy="474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"/>
          <p:cNvSpPr/>
          <p:nvPr/>
        </p:nvSpPr>
        <p:spPr>
          <a:xfrm>
            <a:off x="5584374" y="2384528"/>
            <a:ext cx="2416625" cy="2454172"/>
          </a:xfrm>
          <a:prstGeom prst="ellipse">
            <a:avLst/>
          </a:prstGeom>
          <a:noFill/>
          <a:ln cap="flat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11801329" y="6286500"/>
            <a:ext cx="2905271" cy="2514600"/>
          </a:xfrm>
          <a:prstGeom prst="ellipse">
            <a:avLst/>
          </a:prstGeom>
          <a:noFill/>
          <a:ln cap="flat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9414078" y="3031764"/>
            <a:ext cx="1426026" cy="1447800"/>
          </a:xfrm>
          <a:prstGeom prst="ellipse">
            <a:avLst/>
          </a:prstGeom>
          <a:noFill/>
          <a:ln cap="flat" cmpd="sng" w="412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15781867" y="6333783"/>
            <a:ext cx="1600200" cy="1600200"/>
          </a:xfrm>
          <a:prstGeom prst="ellipse">
            <a:avLst/>
          </a:prstGeom>
          <a:noFill/>
          <a:ln cap="flat" cmpd="sng" w="412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6213678" y="1353524"/>
            <a:ext cx="3200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비교적 매년의 평균이 급격하게 변하는편이 아니다.</a:t>
            </a:r>
            <a:endParaRPr b="1" sz="1800">
              <a:solidFill>
                <a:srgbClr val="C050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4"/>
          <p:cNvCxnSpPr/>
          <p:nvPr/>
        </p:nvCxnSpPr>
        <p:spPr>
          <a:xfrm flipH="1">
            <a:off x="7240454" y="1992301"/>
            <a:ext cx="228600" cy="392227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2" name="Google Shape;182;p4"/>
          <p:cNvCxnSpPr/>
          <p:nvPr/>
        </p:nvCxnSpPr>
        <p:spPr>
          <a:xfrm>
            <a:off x="16381726" y="5886783"/>
            <a:ext cx="344587" cy="395299"/>
          </a:xfrm>
          <a:prstGeom prst="straightConnector1">
            <a:avLst/>
          </a:prstGeom>
          <a:noFill/>
          <a:ln cap="flat" cmpd="sng" w="508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" name="Google Shape;183;p4"/>
          <p:cNvSpPr txBox="1"/>
          <p:nvPr/>
        </p:nvSpPr>
        <p:spPr>
          <a:xfrm>
            <a:off x="13751554" y="5490119"/>
            <a:ext cx="320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변화의 간격이 매우 좁아짐</a:t>
            </a:r>
            <a:endParaRPr b="1"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9584267" y="-1862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10439400" y="647700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기후이상 </a:t>
            </a:r>
            <a:endParaRPr/>
          </a:p>
        </p:txBody>
      </p:sp>
      <p:sp>
        <p:nvSpPr>
          <p:cNvPr id="186" name="Google Shape;186;p4"/>
          <p:cNvSpPr txBox="1"/>
          <p:nvPr/>
        </p:nvSpPr>
        <p:spPr>
          <a:xfrm>
            <a:off x="12017463" y="809274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가뭄예측서비스를 만들었는가?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12202326" y="9939055"/>
            <a:ext cx="10359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담당자 :조여진</a:t>
            </a:r>
            <a:endParaRPr b="1" sz="18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/>
          <p:nvPr/>
        </p:nvSpPr>
        <p:spPr>
          <a:xfrm>
            <a:off x="5752560" y="5142857"/>
            <a:ext cx="11313154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즉, 기후이상으로 인해서 갈수록 기후의 예측이 어려워지고 있음 </a:t>
            </a:r>
            <a:endParaRPr/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1200" y="1627190"/>
            <a:ext cx="32004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 txBox="1"/>
          <p:nvPr/>
        </p:nvSpPr>
        <p:spPr>
          <a:xfrm>
            <a:off x="5268508" y="253553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142960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 txBox="1"/>
          <p:nvPr/>
        </p:nvSpPr>
        <p:spPr>
          <a:xfrm>
            <a:off x="-609600" y="285613"/>
            <a:ext cx="5268508" cy="3428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rgbClr val="8FD1B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2017463" y="809274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가뭄예측서비스를 만들었는가?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12202326" y="9939055"/>
            <a:ext cx="10359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담당자 :조여진</a:t>
            </a:r>
            <a:endParaRPr b="1" sz="18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36" y="266700"/>
            <a:ext cx="13156864" cy="10512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6"/>
          <p:cNvGrpSpPr/>
          <p:nvPr/>
        </p:nvGrpSpPr>
        <p:grpSpPr>
          <a:xfrm>
            <a:off x="725800" y="551667"/>
            <a:ext cx="17525365" cy="509578"/>
            <a:chOff x="760349" y="466039"/>
            <a:chExt cx="17525365" cy="509578"/>
          </a:xfrm>
        </p:grpSpPr>
        <p:pic>
          <p:nvPicPr>
            <p:cNvPr id="206" name="Google Shape;20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6"/>
            <p:cNvSpPr txBox="1"/>
            <p:nvPr/>
          </p:nvSpPr>
          <p:spPr>
            <a:xfrm>
              <a:off x="760349" y="466039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6"/>
          <p:cNvSpPr txBox="1"/>
          <p:nvPr/>
        </p:nvSpPr>
        <p:spPr>
          <a:xfrm>
            <a:off x="652315" y="104964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5562600" y="551667"/>
            <a:ext cx="19497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추가적인 피해</a:t>
            </a:r>
            <a:endParaRPr/>
          </a:p>
        </p:txBody>
      </p:sp>
      <p:pic>
        <p:nvPicPr>
          <p:cNvPr descr="텍스트, 액세서리, 우산, 스크린샷이(가) 표시된 사진&#10;&#10;자동 생성된 설명" id="210" name="Google Shape;21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000" y="920999"/>
            <a:ext cx="6784287" cy="59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9216" y="644903"/>
            <a:ext cx="8083815" cy="8312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212" name="Google Shape;21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4797" y="2514070"/>
            <a:ext cx="8083209" cy="7799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213" name="Google Shape;21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57339" y="1488941"/>
            <a:ext cx="9664700" cy="90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13979275" y="287628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가뭄예측서비스를 만들었는가?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12202326" y="9939055"/>
            <a:ext cx="10359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담당자 :조여진</a:t>
            </a:r>
            <a:endParaRPr b="1" sz="18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8281" y="-21629"/>
            <a:ext cx="13156864" cy="10512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7"/>
          <p:cNvGrpSpPr/>
          <p:nvPr/>
        </p:nvGrpSpPr>
        <p:grpSpPr>
          <a:xfrm>
            <a:off x="725800" y="551667"/>
            <a:ext cx="17525365" cy="509578"/>
            <a:chOff x="760349" y="466039"/>
            <a:chExt cx="17525365" cy="509578"/>
          </a:xfrm>
        </p:grpSpPr>
        <p:pic>
          <p:nvPicPr>
            <p:cNvPr id="223" name="Google Shape;223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7"/>
            <p:cNvSpPr txBox="1"/>
            <p:nvPr/>
          </p:nvSpPr>
          <p:spPr>
            <a:xfrm>
              <a:off x="760349" y="466039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7"/>
          <p:cNvSpPr txBox="1"/>
          <p:nvPr/>
        </p:nvSpPr>
        <p:spPr>
          <a:xfrm>
            <a:off x="652315" y="104964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5562600" y="551667"/>
            <a:ext cx="19497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추가적인 피해</a:t>
            </a:r>
            <a:endParaRPr/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6329" y="1372864"/>
            <a:ext cx="8666959" cy="720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00" y="5800536"/>
            <a:ext cx="9024036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302" y="1433031"/>
            <a:ext cx="8698134" cy="41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"/>
          <p:cNvSpPr txBox="1"/>
          <p:nvPr/>
        </p:nvSpPr>
        <p:spPr>
          <a:xfrm>
            <a:off x="744847" y="1128210"/>
            <a:ext cx="160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파프리카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10619290" y="9105900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주요 농산물 가격 2~400% 상승 </a:t>
            </a:r>
            <a:endParaRPr/>
          </a:p>
        </p:txBody>
      </p:sp>
      <p:sp>
        <p:nvSpPr>
          <p:cNvPr id="232" name="Google Shape;232;p7"/>
          <p:cNvSpPr txBox="1"/>
          <p:nvPr/>
        </p:nvSpPr>
        <p:spPr>
          <a:xfrm>
            <a:off x="12039892" y="583939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가뭄예측서비스를 만들었는가?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12202326" y="9939055"/>
            <a:ext cx="10359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담당자 :조여진</a:t>
            </a:r>
            <a:endParaRPr b="1" sz="18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36" y="266700"/>
            <a:ext cx="13156864" cy="10512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8"/>
          <p:cNvGrpSpPr/>
          <p:nvPr/>
        </p:nvGrpSpPr>
        <p:grpSpPr>
          <a:xfrm>
            <a:off x="725800" y="551667"/>
            <a:ext cx="17525365" cy="509578"/>
            <a:chOff x="760349" y="466039"/>
            <a:chExt cx="17525365" cy="509578"/>
          </a:xfrm>
        </p:grpSpPr>
        <p:pic>
          <p:nvPicPr>
            <p:cNvPr id="241" name="Google Shape;241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8"/>
            <p:cNvSpPr txBox="1"/>
            <p:nvPr/>
          </p:nvSpPr>
          <p:spPr>
            <a:xfrm>
              <a:off x="760349" y="466039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8"/>
          <p:cNvSpPr txBox="1"/>
          <p:nvPr/>
        </p:nvSpPr>
        <p:spPr>
          <a:xfrm>
            <a:off x="652315" y="104964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5562600" y="551667"/>
            <a:ext cx="19497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추가적인 피해</a:t>
            </a:r>
            <a:endParaRPr/>
          </a:p>
        </p:txBody>
      </p:sp>
      <p:pic>
        <p:nvPicPr>
          <p:cNvPr descr="지도이(가) 표시된 사진&#10;&#10;자동 생성된 설명" id="245" name="Google Shape;24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701" y="1607710"/>
            <a:ext cx="7969899" cy="8264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246" name="Google Shape;24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03597" y="1607709"/>
            <a:ext cx="9124702" cy="826448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"/>
          <p:cNvSpPr/>
          <p:nvPr/>
        </p:nvSpPr>
        <p:spPr>
          <a:xfrm>
            <a:off x="5243328" y="7222500"/>
            <a:ext cx="2416625" cy="2454172"/>
          </a:xfrm>
          <a:prstGeom prst="ellipse">
            <a:avLst/>
          </a:prstGeom>
          <a:noFill/>
          <a:ln cap="flat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14947886" y="7218017"/>
            <a:ext cx="2416625" cy="2454172"/>
          </a:xfrm>
          <a:prstGeom prst="ellipse">
            <a:avLst/>
          </a:prstGeom>
          <a:noFill/>
          <a:ln cap="flat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8"/>
          <p:cNvCxnSpPr/>
          <p:nvPr/>
        </p:nvCxnSpPr>
        <p:spPr>
          <a:xfrm>
            <a:off x="8001000" y="9315027"/>
            <a:ext cx="4250221" cy="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8"/>
          <p:cNvSpPr txBox="1"/>
          <p:nvPr/>
        </p:nvSpPr>
        <p:spPr>
          <a:xfrm>
            <a:off x="12039892" y="661135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가뭄예측서비스를 만들었는가?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12202326" y="9939055"/>
            <a:ext cx="10359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담당자 :조여진</a:t>
            </a:r>
            <a:endParaRPr b="1" sz="18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36" y="266700"/>
            <a:ext cx="13156864" cy="10512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9"/>
          <p:cNvGrpSpPr/>
          <p:nvPr/>
        </p:nvGrpSpPr>
        <p:grpSpPr>
          <a:xfrm>
            <a:off x="725800" y="551667"/>
            <a:ext cx="17525365" cy="509578"/>
            <a:chOff x="760349" y="466039"/>
            <a:chExt cx="17525365" cy="509578"/>
          </a:xfrm>
        </p:grpSpPr>
        <p:pic>
          <p:nvPicPr>
            <p:cNvPr id="259" name="Google Shape;259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9"/>
            <p:cNvSpPr txBox="1"/>
            <p:nvPr/>
          </p:nvSpPr>
          <p:spPr>
            <a:xfrm>
              <a:off x="760349" y="466039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9"/>
          <p:cNvSpPr txBox="1"/>
          <p:nvPr/>
        </p:nvSpPr>
        <p:spPr>
          <a:xfrm>
            <a:off x="652315" y="104964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 txBox="1"/>
          <p:nvPr/>
        </p:nvSpPr>
        <p:spPr>
          <a:xfrm>
            <a:off x="13267515" y="595234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호남 지방인가? </a:t>
            </a:r>
            <a:endParaRPr/>
          </a:p>
        </p:txBody>
      </p:sp>
      <p:grpSp>
        <p:nvGrpSpPr>
          <p:cNvPr id="263" name="Google Shape;263;p9"/>
          <p:cNvGrpSpPr/>
          <p:nvPr/>
        </p:nvGrpSpPr>
        <p:grpSpPr>
          <a:xfrm>
            <a:off x="6141680" y="120091"/>
            <a:ext cx="16273740" cy="14525976"/>
            <a:chOff x="-4908382" y="-1721416"/>
            <a:chExt cx="24614753" cy="15819810"/>
          </a:xfrm>
        </p:grpSpPr>
        <p:pic>
          <p:nvPicPr>
            <p:cNvPr id="264" name="Google Shape;264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4908382" y="-1721416"/>
              <a:ext cx="24614753" cy="15819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03825" y="872918"/>
              <a:ext cx="11843785" cy="76119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9"/>
          <p:cNvSpPr txBox="1"/>
          <p:nvPr/>
        </p:nvSpPr>
        <p:spPr>
          <a:xfrm>
            <a:off x="11282336" y="2806954"/>
            <a:ext cx="1393765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왜 호남지방인가?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14762149" y="3227590"/>
            <a:ext cx="7653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8825F"/>
                </a:solidFill>
                <a:latin typeface="Arial"/>
                <a:ea typeface="Arial"/>
                <a:cs typeface="Arial"/>
                <a:sym typeface="Arial"/>
              </a:rPr>
              <a:t>               선택한 이유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10788833" y="3645298"/>
            <a:ext cx="6684811" cy="1778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9"/>
          <p:cNvGrpSpPr/>
          <p:nvPr/>
        </p:nvGrpSpPr>
        <p:grpSpPr>
          <a:xfrm>
            <a:off x="10515600" y="4412669"/>
            <a:ext cx="1181997" cy="855865"/>
            <a:chOff x="1246019" y="6113057"/>
            <a:chExt cx="834935" cy="592245"/>
          </a:xfrm>
        </p:grpSpPr>
        <p:pic>
          <p:nvPicPr>
            <p:cNvPr id="270" name="Google Shape;270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67364" y="6113057"/>
              <a:ext cx="592245" cy="5922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9"/>
            <p:cNvSpPr txBox="1"/>
            <p:nvPr/>
          </p:nvSpPr>
          <p:spPr>
            <a:xfrm>
              <a:off x="1246019" y="6214051"/>
              <a:ext cx="834935" cy="298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9"/>
          <p:cNvGrpSpPr/>
          <p:nvPr/>
        </p:nvGrpSpPr>
        <p:grpSpPr>
          <a:xfrm>
            <a:off x="10447393" y="5989221"/>
            <a:ext cx="1181997" cy="855865"/>
            <a:chOff x="1246022" y="6902243"/>
            <a:chExt cx="834935" cy="592245"/>
          </a:xfrm>
        </p:grpSpPr>
        <p:pic>
          <p:nvPicPr>
            <p:cNvPr id="273" name="Google Shape;273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67364" y="6902243"/>
              <a:ext cx="592245" cy="5922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9"/>
            <p:cNvSpPr txBox="1"/>
            <p:nvPr/>
          </p:nvSpPr>
          <p:spPr>
            <a:xfrm>
              <a:off x="1246022" y="7003239"/>
              <a:ext cx="834935" cy="298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10428914" y="7324905"/>
            <a:ext cx="1181997" cy="855865"/>
            <a:chOff x="1233897" y="7691429"/>
            <a:chExt cx="834935" cy="592245"/>
          </a:xfrm>
        </p:grpSpPr>
        <p:pic>
          <p:nvPicPr>
            <p:cNvPr id="276" name="Google Shape;276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67364" y="7691429"/>
              <a:ext cx="592245" cy="5922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9"/>
            <p:cNvSpPr txBox="1"/>
            <p:nvPr/>
          </p:nvSpPr>
          <p:spPr>
            <a:xfrm>
              <a:off x="1233897" y="7808680"/>
              <a:ext cx="834935" cy="298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9"/>
          <p:cNvSpPr txBox="1"/>
          <p:nvPr/>
        </p:nvSpPr>
        <p:spPr>
          <a:xfrm>
            <a:off x="11697597" y="4496692"/>
            <a:ext cx="79769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대표적인 곡창지대(쌀생산량 1위)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 txBox="1"/>
          <p:nvPr/>
        </p:nvSpPr>
        <p:spPr>
          <a:xfrm>
            <a:off x="11629382" y="5882608"/>
            <a:ext cx="776121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가뭄에 취약했던 강원도에 비해 비교적 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최근, 가뭄에 피해가 크게 나타나기 시작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, 선박, 운송, 범선이(가) 표시된 사진&#10;&#10;자동 생성된 설명" id="280" name="Google Shape;280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7145" y="1367702"/>
            <a:ext cx="9244355" cy="8652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281" name="Google Shape;281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97710" y="1236858"/>
            <a:ext cx="5345052" cy="8722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282" name="Google Shape;282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6337" y="1233769"/>
            <a:ext cx="4333709" cy="888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9"/>
          <p:cNvSpPr txBox="1"/>
          <p:nvPr/>
        </p:nvSpPr>
        <p:spPr>
          <a:xfrm>
            <a:off x="11575898" y="7321332"/>
            <a:ext cx="776121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따라서, 이에 대한 데이터가 부족한편,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이에 농산물 수급의 불안정성을 예방하기 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위해 호남지방의 가뭄예측프로그램을 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제작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2021-11-29T22:39:07Z</dcterms:created>
  <dc:creator>officegen</dc:creator>
</cp:coreProperties>
</file>